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264" r:id="rId80"/>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80" Type="http://schemas.openxmlformats.org/officeDocument/2006/relationships/slide" Target="slides/slide9.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g331d9e12a3b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g331d9e12a3b_0_108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577"/>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None/>
            </a:pPr>
            <a:r>
              <a:rPr lang="zh-CN" sz="3300"/>
              <a:t>MCA Principles</a:t>
            </a:r>
            <a:endParaRPr sz="3300"/>
          </a:p>
          <a:p>
            <a:pPr indent="0" lvl="0" marL="152400" rtl="0" algn="l">
              <a:lnSpc>
                <a:spcPct val="114642"/>
              </a:lnSpc>
              <a:spcBef>
                <a:spcPts val="0"/>
              </a:spcBef>
              <a:spcAft>
                <a:spcPts val="0"/>
              </a:spcAft>
              <a:buNone/>
            </a:pPr>
            <a:r>
              <a:rPr lang="zh-CN" sz="2100"/>
              <a:t>Adopted at Caltrain Board meeting on February 2nd, 2023</a:t>
            </a:r>
            <a:endParaRPr sz="2100"/>
          </a:p>
        </p:txBody>
      </p:sp>
      <p:sp>
        <p:nvSpPr>
          <p:cNvPr id="3677" name="Google Shape;3677;p577"/>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678" name="Google Shape;3678;p577"/>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rtl="0" algn="l">
              <a:lnSpc>
                <a:spcPct val="100000"/>
              </a:lnSpc>
              <a:spcBef>
                <a:spcPts val="0"/>
              </a:spcBef>
              <a:spcAft>
                <a:spcPts val="0"/>
              </a:spcAft>
              <a:buSzPts val="1400"/>
              <a:buFont typeface="Arial"/>
              <a:buAutoNum type="arabicPeriod"/>
            </a:pPr>
            <a:r>
              <a:rPr lang="zh-CN" sz="1400">
                <a:latin typeface="Arial"/>
                <a:ea typeface="Arial"/>
                <a:cs typeface="Arial"/>
                <a:sym typeface="Arial"/>
              </a:rPr>
              <a:t>Project must be cost-neutral to Caltrain.</a:t>
            </a:r>
            <a:endParaRPr sz="1400">
              <a:latin typeface="Arial"/>
              <a:ea typeface="Arial"/>
              <a:cs typeface="Arial"/>
              <a:sym typeface="Arial"/>
            </a:endParaRPr>
          </a:p>
          <a:p>
            <a:pPr indent="-254000" lvl="1" marL="609600" marR="5080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Capital Costs</a:t>
            </a:r>
            <a:r>
              <a:rPr lang="zh-CN" sz="1200">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sz="1200">
              <a:latin typeface="Arial"/>
              <a:ea typeface="Arial"/>
              <a:cs typeface="Arial"/>
              <a:sym typeface="Arial"/>
            </a:endParaRPr>
          </a:p>
          <a:p>
            <a:pPr indent="-254000" lvl="1" marL="609600" marR="1270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Maintaining State of Good Repair</a:t>
            </a:r>
            <a:r>
              <a:rPr lang="zh-CN" sz="1200">
                <a:latin typeface="Arial"/>
                <a:ea typeface="Arial"/>
                <a:cs typeface="Arial"/>
                <a:sym typeface="Arial"/>
              </a:rPr>
              <a:t> – DTX cannot detract from Caltrain’s ability to maintain its assets in a State of Good Repair.</a:t>
            </a:r>
            <a:endParaRPr sz="1200">
              <a:latin typeface="Arial"/>
              <a:ea typeface="Arial"/>
              <a:cs typeface="Arial"/>
              <a:sym typeface="Arial"/>
            </a:endParaRPr>
          </a:p>
          <a:p>
            <a:pPr indent="-254000" lvl="1" marL="609600" marR="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Operating Costs</a:t>
            </a:r>
            <a:r>
              <a:rPr lang="zh-CN" sz="1200">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sz="1200">
              <a:latin typeface="Arial"/>
              <a:ea typeface="Arial"/>
              <a:cs typeface="Arial"/>
              <a:sym typeface="Arial"/>
            </a:endParaRPr>
          </a:p>
          <a:p>
            <a:pPr indent="-254000" lvl="0" marL="266700" marR="342900" rtl="0" algn="l">
              <a:lnSpc>
                <a:spcPct val="107722"/>
              </a:lnSpc>
              <a:spcBef>
                <a:spcPts val="700"/>
              </a:spcBef>
              <a:spcAft>
                <a:spcPts val="0"/>
              </a:spcAft>
              <a:buSzPts val="1400"/>
              <a:buFont typeface="Arial"/>
              <a:buAutoNum type="arabicPeriod"/>
            </a:pPr>
            <a:r>
              <a:rPr lang="zh-CN" sz="1400">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sz="1400">
              <a:latin typeface="Arial"/>
              <a:ea typeface="Arial"/>
              <a:cs typeface="Arial"/>
              <a:sym typeface="Arial"/>
            </a:endParaRPr>
          </a:p>
          <a:p>
            <a:pPr indent="-254000" lvl="0" marL="266700" marR="698500" rtl="0" algn="l">
              <a:lnSpc>
                <a:spcPct val="107722"/>
              </a:lnSpc>
              <a:spcBef>
                <a:spcPts val="800"/>
              </a:spcBef>
              <a:spcAft>
                <a:spcPts val="0"/>
              </a:spcAft>
              <a:buSzPts val="1400"/>
              <a:buFont typeface="Arial"/>
              <a:buAutoNum type="arabicPeriod"/>
            </a:pPr>
            <a:r>
              <a:rPr lang="zh-CN" sz="1400">
                <a:latin typeface="Arial"/>
                <a:ea typeface="Arial"/>
                <a:cs typeface="Arial"/>
                <a:sym typeface="Arial"/>
              </a:rPr>
              <a:t>Safety and customer experience must be the primary focus of all planning, design, construction, and operations and maintenance decisions.</a:t>
            </a:r>
            <a:endParaRPr sz="14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